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7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7" autoAdjust="0"/>
    <p:restoredTop sz="94660"/>
  </p:normalViewPr>
  <p:slideViewPr>
    <p:cSldViewPr>
      <p:cViewPr varScale="1">
        <p:scale>
          <a:sx n="92" d="100"/>
          <a:sy n="92" d="100"/>
        </p:scale>
        <p:origin x="-1362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cs-CZ" smtClean="0"/>
              <a:t>Kliknutím lze upravit styl předlohy.</a:t>
            </a:r>
            <a:endParaRPr kumimoji="0" lang="en-US"/>
          </a:p>
        </p:txBody>
      </p:sp>
      <p:sp>
        <p:nvSpPr>
          <p:cNvPr id="28" name="Zástupný symbol pro datum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17" name="Zástupný symbol pro zápatí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cs-CZ"/>
          </a:p>
        </p:txBody>
      </p:sp>
      <p:sp>
        <p:nvSpPr>
          <p:cNvPr id="10" name="Obdélník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bdélník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Obdélník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Přímá spojnice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Přímá spojnice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Přímá spojnice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Přímá spojnice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Přímá spojnice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Přímá spojnice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Obdélník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á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á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á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á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á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Zástupný symbol pro číslo snímku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  <p:sp>
        <p:nvSpPr>
          <p:cNvPr id="10" name="Zástupný symbol pro zápatí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cs-CZ"/>
          </a:p>
        </p:txBody>
      </p:sp>
      <p:sp>
        <p:nvSpPr>
          <p:cNvPr id="9" name="Obdélník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bdélník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bdélník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Obdélník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Přímá spojnice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Přímá spojnice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Přímá spojnice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Přímá spojnice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Přímá spojnice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Obdélník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á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á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á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á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á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Přímá spojnice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  <p:sp>
        <p:nvSpPr>
          <p:cNvPr id="9" name="Zástupný symbol pro obsah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3" name="Zástupný symbol pro obsah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2" name="Zástupný symbol pro text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14" name="Zástupný symbol pro text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6" name="Zástupný symbol pro datum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římá spojnice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8" name="Přímá spojnice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Přímá spojnice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Přímá spojnice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bdélník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Přímá spojnice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á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Zástupný symbol pro obsah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Kliknutím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21" name="Zástupný symbol pro datum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22" name="Zástupný symbol pro číslo snímku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  <p:sp>
        <p:nvSpPr>
          <p:cNvPr id="23" name="Zástupný symbol pro zápatí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cs-C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římá spojnice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á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cs-CZ" smtClean="0"/>
              <a:t>Kliknutím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</p:txBody>
      </p:sp>
      <p:sp>
        <p:nvSpPr>
          <p:cNvPr id="10" name="Přímá spojnice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Obdélník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Přímá spojnice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Přímá spojnice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Přímá spojnice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Zástupný symbol pro datum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18" name="Zástupný symbol pro číslo snímku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  <p:sp>
        <p:nvSpPr>
          <p:cNvPr id="21" name="Zástupný symbol pro zápatí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>
                <a:lumMod val="85000"/>
              </a:schemeClr>
            </a:gs>
            <a:gs pos="88000">
              <a:schemeClr val="accent1">
                <a:tint val="44500"/>
                <a:satMod val="160000"/>
                <a:lumMod val="53000"/>
                <a:lumOff val="47000"/>
              </a:schemeClr>
            </a:gs>
            <a:gs pos="8000">
              <a:schemeClr val="bg1">
                <a:lumMod val="96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římá spojnice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cs-CZ" smtClean="0"/>
              <a:t>Kliknutím lze upravit styl.</a:t>
            </a:r>
            <a:endParaRPr kumimoji="0" lang="en-US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cs-CZ" smtClean="0"/>
              <a:t>Kliknutím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14" name="Zástupný symbol pro datum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4BF7C506-064E-4573-B341-EFC33438797E}" type="datetimeFigureOut">
              <a:rPr lang="cs-CZ" smtClean="0"/>
              <a:t>15.12.2014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cs-CZ"/>
          </a:p>
        </p:txBody>
      </p:sp>
      <p:sp>
        <p:nvSpPr>
          <p:cNvPr id="7" name="Přímá spojnice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Přímá spojnice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Obdélník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Přímá spojnice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á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Zástupný symbol pro číslo snímku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3E4E9B8F-F8AD-4F3D-BDA9-9C16B2F95E87}" type="slidenum">
              <a:rPr lang="cs-CZ" smtClean="0"/>
              <a:t>‹#›</a:t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databaze.fbmi.cvut.cz/sustepav/class.viewer.php?form_id=1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dirty="0" smtClean="0"/>
              <a:t>Modul 3 – Tvorba rezervace</a:t>
            </a:r>
            <a:endParaRPr lang="cs-CZ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cs-CZ" sz="1400" dirty="0" smtClean="0"/>
              <a:t>Markéta Nováková, Pavel Šustek, David Stuchlík</a:t>
            </a:r>
            <a:endParaRPr lang="cs-CZ" sz="1400" dirty="0"/>
          </a:p>
        </p:txBody>
      </p:sp>
    </p:spTree>
    <p:extLst>
      <p:ext uri="{BB962C8B-B14F-4D97-AF65-F5344CB8AC3E}">
        <p14:creationId xmlns:p14="http://schemas.microsoft.com/office/powerpoint/2010/main" val="184039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UML sekvenční diagramy</a:t>
            </a:r>
            <a:br>
              <a:rPr lang="cs-CZ" dirty="0">
                <a:latin typeface="Calibri" panose="020F0502020204030204" pitchFamily="34" charset="0"/>
              </a:rPr>
            </a:br>
            <a:r>
              <a:rPr lang="cs-CZ" dirty="0" smtClean="0">
                <a:latin typeface="Calibri" panose="020F0502020204030204" pitchFamily="34" charset="0"/>
              </a:rPr>
              <a:t>IV. </a:t>
            </a:r>
            <a:r>
              <a:rPr lang="cs-CZ" dirty="0">
                <a:latin typeface="Calibri" panose="020F0502020204030204" pitchFamily="34" charset="0"/>
              </a:rPr>
              <a:t>Zobraz </a:t>
            </a:r>
            <a:r>
              <a:rPr lang="cs-CZ" dirty="0" smtClean="0">
                <a:latin typeface="Calibri" panose="020F0502020204030204" pitchFamily="34" charset="0"/>
              </a:rPr>
              <a:t>kalendář  a vytvořit rezervaci</a:t>
            </a:r>
            <a:endParaRPr lang="cs-CZ" dirty="0"/>
          </a:p>
        </p:txBody>
      </p:sp>
      <p:pic>
        <p:nvPicPr>
          <p:cNvPr id="4" name="Zástupný symbol pro obsah 3" descr="C:\Users\Pavel\Desktop\Modul_3\Zobrazit_kalendar_a_vytvorit_rezervaci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594" y="1600200"/>
            <a:ext cx="4146812" cy="4873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Přímá spojnice 4"/>
          <p:cNvCxnSpPr/>
          <p:nvPr/>
        </p:nvCxnSpPr>
        <p:spPr>
          <a:xfrm>
            <a:off x="467544" y="90872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57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7467600" cy="1143000"/>
          </a:xfrm>
        </p:spPr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Návrh databáze</a:t>
            </a:r>
            <a:br>
              <a:rPr lang="cs-CZ" dirty="0">
                <a:latin typeface="Calibri" panose="020F0502020204030204" pitchFamily="34" charset="0"/>
              </a:rPr>
            </a:br>
            <a:endParaRPr lang="cs-CZ" dirty="0"/>
          </a:p>
        </p:txBody>
      </p:sp>
      <p:pic>
        <p:nvPicPr>
          <p:cNvPr id="4" name="Zástupný symbol pro obsah 3" descr="C:\Users\Pavel\Desktop\database_diagram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90881"/>
            <a:ext cx="7467600" cy="42922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Přímá spojnice 4"/>
          <p:cNvCxnSpPr/>
          <p:nvPr/>
        </p:nvCxnSpPr>
        <p:spPr>
          <a:xfrm>
            <a:off x="467544" y="1154266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78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5506" y="33117"/>
            <a:ext cx="7467600" cy="1143000"/>
          </a:xfrm>
        </p:spPr>
        <p:txBody>
          <a:bodyPr/>
          <a:lstStyle/>
          <a:p>
            <a:r>
              <a:rPr lang="cs-CZ" dirty="0" smtClean="0"/>
              <a:t>Implementace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 smtClean="0"/>
              <a:t>Zobrazení kalendáře a vytvoření rezervace:</a:t>
            </a:r>
          </a:p>
          <a:p>
            <a:pPr marL="0" indent="0">
              <a:buNone/>
            </a:pPr>
            <a:endParaRPr lang="cs-CZ" dirty="0"/>
          </a:p>
        </p:txBody>
      </p:sp>
      <p:cxnSp>
        <p:nvCxnSpPr>
          <p:cNvPr id="4" name="Přímá spojnice 3"/>
          <p:cNvCxnSpPr/>
          <p:nvPr/>
        </p:nvCxnSpPr>
        <p:spPr>
          <a:xfrm>
            <a:off x="467544" y="1154266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57356"/>
            <a:ext cx="7345592" cy="3375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8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 smtClean="0"/>
              <a:t>Zobrazení rezervací pacienta</a:t>
            </a:r>
          </a:p>
          <a:p>
            <a:pPr marL="0" indent="0">
              <a:buNone/>
            </a:pPr>
            <a:endParaRPr lang="cs-CZ" dirty="0"/>
          </a:p>
        </p:txBody>
      </p:sp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465506" y="33117"/>
            <a:ext cx="7467600" cy="1143000"/>
          </a:xfrm>
        </p:spPr>
        <p:txBody>
          <a:bodyPr/>
          <a:lstStyle/>
          <a:p>
            <a:r>
              <a:rPr lang="cs-CZ" dirty="0" smtClean="0"/>
              <a:t>Implementace</a:t>
            </a:r>
            <a:endParaRPr lang="cs-CZ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8"/>
            <a:ext cx="4152900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Přímá spojnice 5"/>
          <p:cNvCxnSpPr/>
          <p:nvPr/>
        </p:nvCxnSpPr>
        <p:spPr>
          <a:xfrm>
            <a:off x="467544" y="1154266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8992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81013" y="0"/>
            <a:ext cx="7467600" cy="1143000"/>
          </a:xfrm>
        </p:spPr>
        <p:txBody>
          <a:bodyPr/>
          <a:lstStyle/>
          <a:p>
            <a:r>
              <a:rPr lang="cs-CZ" dirty="0" smtClean="0"/>
              <a:t>Implementace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 smtClean="0"/>
              <a:t>Zrušení rezervace</a:t>
            </a:r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3" y="2085975"/>
            <a:ext cx="8181975" cy="268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Přímá spojnice 5"/>
          <p:cNvCxnSpPr/>
          <p:nvPr/>
        </p:nvCxnSpPr>
        <p:spPr>
          <a:xfrm>
            <a:off x="481013" y="1124744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2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0"/>
            <a:ext cx="7467600" cy="1143000"/>
          </a:xfrm>
        </p:spPr>
        <p:txBody>
          <a:bodyPr/>
          <a:lstStyle/>
          <a:p>
            <a:r>
              <a:rPr lang="cs-CZ" dirty="0" smtClean="0"/>
              <a:t>Implementace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457200" y="1340768"/>
            <a:ext cx="7467600" cy="5133184"/>
          </a:xfrm>
        </p:spPr>
        <p:txBody>
          <a:bodyPr/>
          <a:lstStyle/>
          <a:p>
            <a:pPr marL="0" indent="0">
              <a:buNone/>
            </a:pPr>
            <a:r>
              <a:rPr lang="cs-CZ" dirty="0" smtClean="0"/>
              <a:t>SQL dotazy: </a:t>
            </a:r>
          </a:p>
          <a:p>
            <a:pPr marL="0" indent="0">
              <a:buNone/>
            </a:pPr>
            <a:r>
              <a:rPr lang="cs-CZ" sz="1600" dirty="0" smtClean="0"/>
              <a:t>Vytvořit rezervaci -&gt; vložit do databáze:</a:t>
            </a:r>
          </a:p>
          <a:p>
            <a:pPr marL="0" indent="0">
              <a:buNone/>
            </a:pPr>
            <a:r>
              <a:rPr lang="en-US" sz="1200" dirty="0"/>
              <a:t>"INSERT INTO reservation(id_patient,id_doctor,year,month,day,time_in,time_out,availability_id,week,state) </a:t>
            </a:r>
            <a:br>
              <a:rPr lang="en-US" sz="1200" dirty="0"/>
            </a:br>
            <a:r>
              <a:rPr lang="en-US" sz="1200" dirty="0"/>
              <a:t>VALUES ('$id_patient','$id_doctor','$year','$month','$day','$from','$to','$availability_id',$week,0)";</a:t>
            </a:r>
            <a:endParaRPr lang="cs-CZ" sz="1200" dirty="0" smtClean="0"/>
          </a:p>
          <a:p>
            <a:pPr marL="0" indent="0">
              <a:buNone/>
            </a:pPr>
            <a:r>
              <a:rPr lang="cs-CZ" sz="1600" dirty="0" smtClean="0"/>
              <a:t>Kontrola přístupových kapacit v databázi:</a:t>
            </a:r>
          </a:p>
          <a:p>
            <a:pPr lvl="1"/>
            <a:r>
              <a:rPr lang="cs-CZ" sz="1300" dirty="0" smtClean="0"/>
              <a:t>Výběr všech kapacit pro práci s nimi:				        </a:t>
            </a:r>
            <a:r>
              <a:rPr lang="cs-CZ" sz="1200" dirty="0"/>
              <a:t>SELECT </a:t>
            </a:r>
            <a:r>
              <a:rPr lang="cs-CZ" sz="1200" dirty="0" err="1"/>
              <a:t>patient.minutes,patient.daily,patient.weekly,patient.monthly</a:t>
            </a:r>
            <a:r>
              <a:rPr lang="cs-CZ" sz="1200" dirty="0"/>
              <a:t> FROM </a:t>
            </a:r>
            <a:r>
              <a:rPr lang="cs-CZ" sz="1200" dirty="0" err="1"/>
              <a:t>patient</a:t>
            </a:r>
            <a:r>
              <a:rPr lang="cs-CZ" sz="1200" dirty="0"/>
              <a:t> INNER JOIN user on patient.id = </a:t>
            </a:r>
            <a:r>
              <a:rPr lang="cs-CZ" sz="1200" dirty="0" err="1"/>
              <a:t>user.patient_id</a:t>
            </a:r>
            <a:r>
              <a:rPr lang="cs-CZ" sz="1200" dirty="0"/>
              <a:t> WHERE </a:t>
            </a:r>
            <a:r>
              <a:rPr lang="cs-CZ" sz="1200" dirty="0" err="1"/>
              <a:t>user.user_id</a:t>
            </a:r>
            <a:r>
              <a:rPr lang="cs-CZ" sz="1200" dirty="0"/>
              <a:t>=$</a:t>
            </a:r>
            <a:r>
              <a:rPr lang="cs-CZ" sz="1200" dirty="0" err="1"/>
              <a:t>id_user</a:t>
            </a:r>
            <a:r>
              <a:rPr lang="cs-CZ" sz="1200" dirty="0"/>
              <a:t>";</a:t>
            </a:r>
            <a:endParaRPr lang="cs-CZ" sz="1200" dirty="0" smtClean="0"/>
          </a:p>
          <a:p>
            <a:pPr lvl="1"/>
            <a:r>
              <a:rPr lang="cs-CZ" sz="1300" dirty="0" smtClean="0"/>
              <a:t>Počet denně: </a:t>
            </a:r>
            <a:r>
              <a:rPr lang="en-US" sz="1200" dirty="0" smtClean="0"/>
              <a:t>SELECT </a:t>
            </a:r>
            <a:r>
              <a:rPr lang="en-US" sz="1200" dirty="0"/>
              <a:t>COUNT(*) FROM reservation WHERE </a:t>
            </a:r>
            <a:r>
              <a:rPr lang="en-US" sz="1200" dirty="0" err="1"/>
              <a:t>id_patient</a:t>
            </a:r>
            <a:r>
              <a:rPr lang="en-US" sz="1200" dirty="0"/>
              <a:t>=$</a:t>
            </a:r>
            <a:r>
              <a:rPr lang="en-US" sz="1200" dirty="0" err="1"/>
              <a:t>user_id</a:t>
            </a:r>
            <a:r>
              <a:rPr lang="en-US" sz="1200" dirty="0"/>
              <a:t> AND day=$day AND month=$month AND year=$</a:t>
            </a:r>
            <a:r>
              <a:rPr lang="en-US" sz="1200" dirty="0" smtClean="0"/>
              <a:t>year</a:t>
            </a:r>
            <a:r>
              <a:rPr lang="cs-CZ" sz="1200" dirty="0" smtClean="0"/>
              <a:t>;</a:t>
            </a:r>
          </a:p>
          <a:p>
            <a:pPr lvl="1"/>
            <a:r>
              <a:rPr lang="cs-CZ" sz="1200" dirty="0" smtClean="0"/>
              <a:t>Počet týdně: </a:t>
            </a:r>
            <a:r>
              <a:rPr lang="en-US" sz="1200" dirty="0" smtClean="0"/>
              <a:t>SELECT </a:t>
            </a:r>
            <a:r>
              <a:rPr lang="en-US" sz="1200" dirty="0"/>
              <a:t>COUNT(*) FROM reservation WHERE </a:t>
            </a:r>
            <a:r>
              <a:rPr lang="en-US" sz="1200" dirty="0" err="1"/>
              <a:t>id_patient</a:t>
            </a:r>
            <a:r>
              <a:rPr lang="en-US" sz="1200" dirty="0"/>
              <a:t>=$</a:t>
            </a:r>
            <a:r>
              <a:rPr lang="en-US" sz="1200" dirty="0" err="1"/>
              <a:t>user_id</a:t>
            </a:r>
            <a:r>
              <a:rPr lang="en-US" sz="1200" dirty="0"/>
              <a:t> AND month=$month AND year=$</a:t>
            </a:r>
            <a:r>
              <a:rPr lang="en-US" sz="1200" dirty="0" smtClean="0"/>
              <a:t>year;</a:t>
            </a:r>
            <a:endParaRPr lang="cs-CZ" sz="1200" dirty="0" smtClean="0"/>
          </a:p>
          <a:p>
            <a:pPr lvl="1"/>
            <a:r>
              <a:rPr lang="cs-CZ" sz="1200" dirty="0" smtClean="0"/>
              <a:t>Počet měsíčně: </a:t>
            </a:r>
            <a:r>
              <a:rPr lang="en-US" sz="1200" dirty="0"/>
              <a:t>SELECT COUNT(*) FROM reservation WHERE </a:t>
            </a:r>
            <a:r>
              <a:rPr lang="en-US" sz="1200" dirty="0" err="1"/>
              <a:t>id_patient</a:t>
            </a:r>
            <a:r>
              <a:rPr lang="en-US" sz="1200" dirty="0"/>
              <a:t>=$</a:t>
            </a:r>
            <a:r>
              <a:rPr lang="en-US" sz="1200" dirty="0" err="1"/>
              <a:t>user_id</a:t>
            </a:r>
            <a:r>
              <a:rPr lang="en-US" sz="1200" dirty="0"/>
              <a:t> AND month=$month AND year=$</a:t>
            </a:r>
            <a:r>
              <a:rPr lang="en-US" sz="1200" dirty="0" smtClean="0"/>
              <a:t>year</a:t>
            </a:r>
            <a:r>
              <a:rPr lang="cs-CZ" sz="1200" dirty="0" smtClean="0"/>
              <a:t>;</a:t>
            </a:r>
          </a:p>
          <a:p>
            <a:pPr marL="0" indent="0">
              <a:buNone/>
            </a:pPr>
            <a:r>
              <a:rPr lang="cs-CZ" sz="1600" dirty="0" smtClean="0"/>
              <a:t>Zobrazit rezervace přihlášeného pacienta z databáze:</a:t>
            </a:r>
          </a:p>
          <a:p>
            <a:pPr marL="0" indent="0">
              <a:buNone/>
            </a:pPr>
            <a:r>
              <a:rPr lang="cs-CZ" sz="1200" dirty="0"/>
              <a:t>SELECT user.user_name,reservation.* FROM user INNER JOIN </a:t>
            </a:r>
            <a:r>
              <a:rPr lang="cs-CZ" sz="1200" dirty="0" err="1"/>
              <a:t>reservation</a:t>
            </a:r>
            <a:r>
              <a:rPr lang="cs-CZ" sz="1200" dirty="0"/>
              <a:t> ON </a:t>
            </a:r>
            <a:r>
              <a:rPr lang="cs-CZ" sz="1200" dirty="0" err="1"/>
              <a:t>user.user_id</a:t>
            </a:r>
            <a:r>
              <a:rPr lang="cs-CZ" sz="1200" dirty="0"/>
              <a:t>=</a:t>
            </a:r>
            <a:r>
              <a:rPr lang="cs-CZ" sz="1200" dirty="0" err="1"/>
              <a:t>reservation.id_doctor</a:t>
            </a:r>
            <a:r>
              <a:rPr lang="cs-CZ" sz="1200" dirty="0"/>
              <a:t> WHERE </a:t>
            </a:r>
            <a:r>
              <a:rPr lang="cs-CZ" sz="1200" dirty="0" err="1"/>
              <a:t>reservation.id_patient</a:t>
            </a:r>
            <a:r>
              <a:rPr lang="cs-CZ" sz="1200" dirty="0"/>
              <a:t>=$</a:t>
            </a:r>
            <a:r>
              <a:rPr lang="cs-CZ" sz="1200" dirty="0" err="1" smtClean="0"/>
              <a:t>patient_id</a:t>
            </a:r>
            <a:r>
              <a:rPr lang="cs-CZ" sz="1200" dirty="0"/>
              <a:t>;</a:t>
            </a:r>
            <a:endParaRPr lang="cs-CZ" sz="1200" dirty="0" smtClean="0"/>
          </a:p>
          <a:p>
            <a:pPr marL="0" indent="0">
              <a:buNone/>
            </a:pPr>
            <a:r>
              <a:rPr lang="cs-CZ" sz="1600" dirty="0" smtClean="0"/>
              <a:t>Zrušit rezervaci -&gt; vymazat z databáze:</a:t>
            </a:r>
          </a:p>
          <a:p>
            <a:pPr marL="0" indent="0">
              <a:buNone/>
            </a:pPr>
            <a:r>
              <a:rPr lang="en-US" sz="1200" dirty="0" smtClean="0"/>
              <a:t>DELETE </a:t>
            </a:r>
            <a:r>
              <a:rPr lang="en-US" sz="1200" dirty="0"/>
              <a:t>FROM reservation WHERE id=$</a:t>
            </a:r>
            <a:r>
              <a:rPr lang="en-US" sz="1200" dirty="0" err="1" smtClean="0"/>
              <a:t>reservation_id</a:t>
            </a:r>
            <a:r>
              <a:rPr lang="cs-CZ" sz="1200" dirty="0"/>
              <a:t>;</a:t>
            </a:r>
            <a:endParaRPr lang="cs-CZ" sz="1200" dirty="0" smtClean="0"/>
          </a:p>
          <a:p>
            <a:pPr marL="0" indent="0">
              <a:buNone/>
            </a:pPr>
            <a:endParaRPr lang="cs-CZ" sz="1600" dirty="0" smtClean="0"/>
          </a:p>
          <a:p>
            <a:pPr marL="0" indent="0">
              <a:buNone/>
            </a:pPr>
            <a:endParaRPr lang="cs-CZ" sz="1600" dirty="0"/>
          </a:p>
          <a:p>
            <a:pPr marL="0" indent="0">
              <a:buNone/>
            </a:pPr>
            <a:endParaRPr lang="cs-CZ" sz="1200" dirty="0"/>
          </a:p>
        </p:txBody>
      </p:sp>
    </p:spTree>
    <p:extLst>
      <p:ext uri="{BB962C8B-B14F-4D97-AF65-F5344CB8AC3E}">
        <p14:creationId xmlns:p14="http://schemas.microsoft.com/office/powerpoint/2010/main" val="3667115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43508"/>
            <a:ext cx="7467600" cy="1143000"/>
          </a:xfrm>
        </p:spPr>
        <p:txBody>
          <a:bodyPr/>
          <a:lstStyle/>
          <a:p>
            <a:r>
              <a:rPr lang="cs-CZ" dirty="0" smtClean="0"/>
              <a:t>Testování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cs-CZ" dirty="0" smtClean="0"/>
              <a:t>Časové úseky MUDr. Anny Malé na 17.12.2014</a:t>
            </a:r>
          </a:p>
          <a:p>
            <a:endParaRPr lang="cs-CZ" dirty="0"/>
          </a:p>
          <a:p>
            <a:endParaRPr lang="cs-CZ" dirty="0" smtClean="0"/>
          </a:p>
          <a:p>
            <a:endParaRPr lang="cs-CZ" dirty="0"/>
          </a:p>
          <a:p>
            <a:endParaRPr lang="cs-CZ" dirty="0" smtClean="0"/>
          </a:p>
          <a:p>
            <a:r>
              <a:rPr lang="cs-CZ" dirty="0" smtClean="0"/>
              <a:t>Rezervace pacienta James Bond </a:t>
            </a:r>
          </a:p>
          <a:p>
            <a:pPr marL="0" indent="0">
              <a:buNone/>
            </a:pPr>
            <a:r>
              <a:rPr lang="cs-CZ" dirty="0"/>
              <a:t> </a:t>
            </a:r>
            <a:r>
              <a:rPr lang="cs-CZ" dirty="0" smtClean="0"/>
              <a:t>   (kapacity 5 denně, 6 týdně, 10 měsíčně)</a:t>
            </a:r>
          </a:p>
          <a:p>
            <a:pPr marL="0" indent="0">
              <a:buNone/>
            </a:pPr>
            <a:endParaRPr lang="cs-CZ" dirty="0" smtClean="0"/>
          </a:p>
          <a:p>
            <a:pPr marL="0" indent="0">
              <a:buNone/>
            </a:pPr>
            <a:endParaRPr lang="cs-CZ" dirty="0" smtClean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 smtClean="0"/>
          </a:p>
          <a:p>
            <a:pPr marL="0" indent="0">
              <a:buNone/>
            </a:pPr>
            <a:endParaRPr lang="cs-CZ" dirty="0"/>
          </a:p>
          <a:p>
            <a:pPr marL="0" indent="0">
              <a:buNone/>
            </a:pPr>
            <a:endParaRPr lang="cs-CZ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25144"/>
            <a:ext cx="36957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Přímá spojnice 6"/>
          <p:cNvCxnSpPr/>
          <p:nvPr/>
        </p:nvCxnSpPr>
        <p:spPr>
          <a:xfrm>
            <a:off x="467544" y="1154266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31" y="2060848"/>
            <a:ext cx="37719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07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467544" y="1196752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rgbClr val="0070C0"/>
                </a:solidFill>
              </a:rPr>
              <a:t>Jméno a </a:t>
            </a:r>
            <a:r>
              <a:rPr lang="cs-CZ" dirty="0" smtClean="0">
                <a:solidFill>
                  <a:srgbClr val="0070C0"/>
                </a:solidFill>
              </a:rPr>
              <a:t>pojišťovna </a:t>
            </a:r>
            <a:r>
              <a:rPr lang="cs-CZ" dirty="0">
                <a:solidFill>
                  <a:srgbClr val="0070C0"/>
                </a:solidFill>
              </a:rPr>
              <a:t>pacienta s </a:t>
            </a:r>
            <a:r>
              <a:rPr lang="cs-CZ" sz="2300" dirty="0">
                <a:solidFill>
                  <a:srgbClr val="0070C0"/>
                </a:solidFill>
              </a:rPr>
              <a:t>nejvyšším počtem </a:t>
            </a:r>
            <a:r>
              <a:rPr lang="cs-CZ" sz="2300" dirty="0" smtClean="0">
                <a:solidFill>
                  <a:srgbClr val="0070C0"/>
                </a:solidFill>
              </a:rPr>
              <a:t>rezervací</a:t>
            </a:r>
            <a:endParaRPr lang="cs-CZ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cs-CZ" sz="1200" dirty="0"/>
              <a:t>SELECT </a:t>
            </a:r>
            <a:r>
              <a:rPr lang="cs-CZ" sz="1200" dirty="0" err="1"/>
              <a:t>user.user_name</a:t>
            </a:r>
            <a:r>
              <a:rPr lang="cs-CZ" sz="1200" dirty="0"/>
              <a:t>, </a:t>
            </a:r>
            <a:r>
              <a:rPr lang="cs-CZ" sz="1200" dirty="0" err="1"/>
              <a:t>patient.insurance</a:t>
            </a:r>
            <a:r>
              <a:rPr lang="cs-CZ" sz="1200" dirty="0"/>
              <a:t> </a:t>
            </a:r>
          </a:p>
          <a:p>
            <a:pPr marL="0" indent="0">
              <a:buNone/>
            </a:pPr>
            <a:r>
              <a:rPr lang="cs-CZ" sz="1200" dirty="0"/>
              <a:t>FROM user </a:t>
            </a:r>
          </a:p>
          <a:p>
            <a:pPr marL="0" indent="0">
              <a:buNone/>
            </a:pPr>
            <a:r>
              <a:rPr lang="cs-CZ" sz="1200" dirty="0"/>
              <a:t>INNER JOIN </a:t>
            </a:r>
            <a:r>
              <a:rPr lang="cs-CZ" sz="1200" dirty="0" err="1"/>
              <a:t>patient</a:t>
            </a:r>
            <a:r>
              <a:rPr lang="cs-CZ" sz="1200" dirty="0"/>
              <a:t> ON </a:t>
            </a:r>
            <a:r>
              <a:rPr lang="cs-CZ" sz="1200" dirty="0" err="1"/>
              <a:t>user.patient_id</a:t>
            </a:r>
            <a:r>
              <a:rPr lang="cs-CZ" sz="1200" dirty="0"/>
              <a:t> = patient.id </a:t>
            </a:r>
          </a:p>
          <a:p>
            <a:pPr marL="0" indent="0">
              <a:buNone/>
            </a:pPr>
            <a:r>
              <a:rPr lang="cs-CZ" sz="1200" dirty="0"/>
              <a:t>INNER JOIN </a:t>
            </a:r>
            <a:r>
              <a:rPr lang="cs-CZ" sz="1200" dirty="0" err="1"/>
              <a:t>reservation</a:t>
            </a:r>
            <a:r>
              <a:rPr lang="cs-CZ" sz="1200" dirty="0"/>
              <a:t> ON </a:t>
            </a:r>
            <a:r>
              <a:rPr lang="cs-CZ" sz="1200" dirty="0" err="1"/>
              <a:t>user.user_id</a:t>
            </a:r>
            <a:r>
              <a:rPr lang="cs-CZ" sz="1200" dirty="0"/>
              <a:t> = </a:t>
            </a:r>
            <a:r>
              <a:rPr lang="cs-CZ" sz="1200" dirty="0" err="1"/>
              <a:t>reservation.id_patient</a:t>
            </a:r>
            <a:r>
              <a:rPr lang="cs-CZ" sz="1200" dirty="0"/>
              <a:t> </a:t>
            </a:r>
          </a:p>
          <a:p>
            <a:pPr marL="0" indent="0">
              <a:buNone/>
            </a:pPr>
            <a:r>
              <a:rPr lang="cs-CZ" sz="1200" dirty="0"/>
              <a:t>GROUP BY </a:t>
            </a:r>
            <a:r>
              <a:rPr lang="cs-CZ" sz="1200" dirty="0" err="1"/>
              <a:t>id_patient</a:t>
            </a:r>
            <a:r>
              <a:rPr lang="cs-CZ" sz="1200" dirty="0"/>
              <a:t> DESC </a:t>
            </a:r>
          </a:p>
          <a:p>
            <a:pPr marL="0" indent="0">
              <a:buNone/>
            </a:pPr>
            <a:r>
              <a:rPr lang="cs-CZ" sz="1200" dirty="0"/>
              <a:t>LIMIT 1 </a:t>
            </a:r>
            <a:endParaRPr lang="cs-CZ" sz="1200" dirty="0" smtClean="0"/>
          </a:p>
          <a:p>
            <a:pPr marL="365760" lvl="1" indent="0">
              <a:buNone/>
            </a:pPr>
            <a:endParaRPr lang="cs-CZ" sz="1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22" y="3861048"/>
            <a:ext cx="3657600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Nadpis 1"/>
          <p:cNvSpPr>
            <a:spLocks noGrp="1"/>
          </p:cNvSpPr>
          <p:nvPr>
            <p:ph type="title"/>
          </p:nvPr>
        </p:nvSpPr>
        <p:spPr>
          <a:xfrm>
            <a:off x="467544" y="11266"/>
            <a:ext cx="7467600" cy="1143000"/>
          </a:xfrm>
        </p:spPr>
        <p:txBody>
          <a:bodyPr/>
          <a:lstStyle/>
          <a:p>
            <a:r>
              <a:rPr lang="cs-CZ" dirty="0"/>
              <a:t>Testování – SQL DOTAZY</a:t>
            </a:r>
          </a:p>
        </p:txBody>
      </p:sp>
      <p:cxnSp>
        <p:nvCxnSpPr>
          <p:cNvPr id="7" name="Přímá spojnice 6"/>
          <p:cNvCxnSpPr/>
          <p:nvPr/>
        </p:nvCxnSpPr>
        <p:spPr>
          <a:xfrm>
            <a:off x="467544" y="1154266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27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466040" y="1154266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rgbClr val="0070C0"/>
                </a:solidFill>
              </a:rPr>
              <a:t>Jméno lékaře, který se staral o pacienta s nejdelší </a:t>
            </a:r>
            <a:r>
              <a:rPr lang="cs-CZ" dirty="0" smtClean="0">
                <a:solidFill>
                  <a:srgbClr val="0070C0"/>
                </a:solidFill>
              </a:rPr>
              <a:t>rezervací </a:t>
            </a:r>
            <a:endParaRPr lang="cs-CZ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cs-CZ" sz="1200" dirty="0"/>
              <a:t>SELECT TIMEDIFF( </a:t>
            </a:r>
            <a:r>
              <a:rPr lang="cs-CZ" sz="1200" dirty="0" err="1"/>
              <a:t>time_out</a:t>
            </a:r>
            <a:r>
              <a:rPr lang="cs-CZ" sz="1200" dirty="0"/>
              <a:t>, </a:t>
            </a:r>
            <a:r>
              <a:rPr lang="cs-CZ" sz="1200" dirty="0" err="1"/>
              <a:t>time_in</a:t>
            </a:r>
            <a:r>
              <a:rPr lang="cs-CZ" sz="1200" dirty="0"/>
              <a:t> ) AS </a:t>
            </a:r>
            <a:r>
              <a:rPr lang="cs-CZ" sz="1200" dirty="0" err="1"/>
              <a:t>delka_rezervace</a:t>
            </a:r>
            <a:r>
              <a:rPr lang="cs-CZ" sz="1200" dirty="0"/>
              <a:t>, </a:t>
            </a:r>
            <a:r>
              <a:rPr lang="cs-CZ" sz="1200" dirty="0" err="1"/>
              <a:t>user.user_name</a:t>
            </a:r>
            <a:r>
              <a:rPr lang="cs-CZ" sz="1200" dirty="0"/>
              <a:t> </a:t>
            </a:r>
          </a:p>
          <a:p>
            <a:pPr marL="0" indent="0">
              <a:buNone/>
            </a:pPr>
            <a:r>
              <a:rPr lang="cs-CZ" sz="1200" dirty="0"/>
              <a:t>FROM user </a:t>
            </a:r>
          </a:p>
          <a:p>
            <a:pPr marL="0" indent="0">
              <a:buNone/>
            </a:pPr>
            <a:r>
              <a:rPr lang="cs-CZ" sz="1200" dirty="0"/>
              <a:t>INNER JOIN </a:t>
            </a:r>
            <a:r>
              <a:rPr lang="cs-CZ" sz="1200" dirty="0" err="1"/>
              <a:t>reservation</a:t>
            </a:r>
            <a:r>
              <a:rPr lang="cs-CZ" sz="1200" dirty="0"/>
              <a:t> ON </a:t>
            </a:r>
            <a:r>
              <a:rPr lang="cs-CZ" sz="1200" dirty="0" err="1"/>
              <a:t>user.user_id</a:t>
            </a:r>
            <a:r>
              <a:rPr lang="cs-CZ" sz="1200" dirty="0"/>
              <a:t> = </a:t>
            </a:r>
            <a:r>
              <a:rPr lang="cs-CZ" sz="1200" dirty="0" err="1"/>
              <a:t>reservation.id_doctor</a:t>
            </a:r>
            <a:r>
              <a:rPr lang="cs-CZ" sz="1200" dirty="0"/>
              <a:t> </a:t>
            </a:r>
          </a:p>
          <a:p>
            <a:pPr marL="0" indent="0">
              <a:buNone/>
            </a:pPr>
            <a:r>
              <a:rPr lang="cs-CZ" sz="1200" dirty="0"/>
              <a:t>ORDER BY </a:t>
            </a:r>
            <a:r>
              <a:rPr lang="cs-CZ" sz="1200" dirty="0" err="1"/>
              <a:t>delka_rezervace</a:t>
            </a:r>
            <a:r>
              <a:rPr lang="cs-CZ" sz="1200" dirty="0"/>
              <a:t> DESC </a:t>
            </a:r>
          </a:p>
          <a:p>
            <a:pPr marL="0" indent="0">
              <a:buNone/>
            </a:pPr>
            <a:r>
              <a:rPr lang="cs-CZ" sz="1200" dirty="0"/>
              <a:t>LIMIT </a:t>
            </a:r>
            <a:r>
              <a:rPr lang="cs-CZ" sz="1200" dirty="0" smtClean="0"/>
              <a:t>1</a:t>
            </a:r>
          </a:p>
          <a:p>
            <a:pPr marL="0" indent="0">
              <a:buNone/>
            </a:pPr>
            <a:endParaRPr lang="cs-CZ" sz="1200" dirty="0"/>
          </a:p>
        </p:txBody>
      </p:sp>
      <p:sp>
        <p:nvSpPr>
          <p:cNvPr id="6" name="Nadpis 1"/>
          <p:cNvSpPr txBox="1">
            <a:spLocks/>
          </p:cNvSpPr>
          <p:nvPr/>
        </p:nvSpPr>
        <p:spPr>
          <a:xfrm>
            <a:off x="467544" y="11266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dirty="0" smtClean="0"/>
              <a:t>Testování – SQL DOTAZY</a:t>
            </a:r>
            <a:endParaRPr lang="cs-C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56992"/>
            <a:ext cx="36861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Přímá spojnice 7"/>
          <p:cNvCxnSpPr/>
          <p:nvPr/>
        </p:nvCxnSpPr>
        <p:spPr>
          <a:xfrm>
            <a:off x="467544" y="1154266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392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11266"/>
            <a:ext cx="7467600" cy="1143000"/>
          </a:xfrm>
        </p:spPr>
        <p:txBody>
          <a:bodyPr/>
          <a:lstStyle/>
          <a:p>
            <a:r>
              <a:rPr lang="cs-CZ" dirty="0"/>
              <a:t>Testování – SQL DOTAZY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467544" y="1124744"/>
            <a:ext cx="7467600" cy="367240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cs-CZ" dirty="0">
                <a:solidFill>
                  <a:srgbClr val="0070C0"/>
                </a:solidFill>
              </a:rPr>
              <a:t>Seznam </a:t>
            </a:r>
            <a:r>
              <a:rPr lang="cs-CZ" dirty="0" smtClean="0">
                <a:solidFill>
                  <a:srgbClr val="0070C0"/>
                </a:solidFill>
              </a:rPr>
              <a:t>očekávaných </a:t>
            </a:r>
            <a:r>
              <a:rPr lang="cs-CZ" dirty="0">
                <a:solidFill>
                  <a:srgbClr val="0070C0"/>
                </a:solidFill>
              </a:rPr>
              <a:t>pacientů na zítřejší den, </a:t>
            </a:r>
            <a:r>
              <a:rPr lang="cs-CZ" dirty="0" smtClean="0">
                <a:solidFill>
                  <a:srgbClr val="0070C0"/>
                </a:solidFill>
              </a:rPr>
              <a:t>mladších </a:t>
            </a:r>
            <a:r>
              <a:rPr lang="cs-CZ" dirty="0">
                <a:solidFill>
                  <a:srgbClr val="0070C0"/>
                </a:solidFill>
              </a:rPr>
              <a:t>5 </a:t>
            </a:r>
            <a:r>
              <a:rPr lang="cs-CZ" dirty="0" smtClean="0">
                <a:solidFill>
                  <a:srgbClr val="0070C0"/>
                </a:solidFill>
              </a:rPr>
              <a:t>let, kteří </a:t>
            </a:r>
            <a:r>
              <a:rPr lang="cs-CZ" dirty="0">
                <a:solidFill>
                  <a:srgbClr val="0070C0"/>
                </a:solidFill>
              </a:rPr>
              <a:t>někdy </a:t>
            </a:r>
            <a:r>
              <a:rPr lang="cs-CZ" dirty="0" smtClean="0">
                <a:solidFill>
                  <a:srgbClr val="0070C0"/>
                </a:solidFill>
              </a:rPr>
              <a:t>v </a:t>
            </a:r>
            <a:r>
              <a:rPr lang="cs-CZ" dirty="0">
                <a:solidFill>
                  <a:srgbClr val="0070C0"/>
                </a:solidFill>
              </a:rPr>
              <a:t>minulosti měli slovo ‚kašel‘ v záznamech </a:t>
            </a:r>
          </a:p>
          <a:p>
            <a:pPr marL="0" indent="0">
              <a:buNone/>
            </a:pPr>
            <a:r>
              <a:rPr lang="cs-CZ" sz="1300" dirty="0"/>
              <a:t>SELECT </a:t>
            </a:r>
            <a:r>
              <a:rPr lang="cs-CZ" sz="1300" dirty="0" err="1"/>
              <a:t>user_name</a:t>
            </a:r>
            <a:r>
              <a:rPr lang="cs-CZ" sz="1300" dirty="0"/>
              <a:t> </a:t>
            </a:r>
          </a:p>
          <a:p>
            <a:pPr marL="0" indent="0">
              <a:buNone/>
            </a:pPr>
            <a:r>
              <a:rPr lang="cs-CZ" sz="1300" dirty="0"/>
              <a:t>FROM user </a:t>
            </a:r>
          </a:p>
          <a:p>
            <a:pPr marL="0" indent="0">
              <a:buNone/>
            </a:pPr>
            <a:r>
              <a:rPr lang="cs-CZ" sz="1300" dirty="0"/>
              <a:t>INNER JOIN </a:t>
            </a:r>
            <a:r>
              <a:rPr lang="cs-CZ" sz="1300" dirty="0" err="1"/>
              <a:t>reservation</a:t>
            </a:r>
            <a:r>
              <a:rPr lang="cs-CZ" sz="1300" dirty="0"/>
              <a:t> ON </a:t>
            </a:r>
            <a:r>
              <a:rPr lang="cs-CZ" sz="1300" dirty="0" err="1"/>
              <a:t>user.user_id</a:t>
            </a:r>
            <a:r>
              <a:rPr lang="cs-CZ" sz="1300" dirty="0"/>
              <a:t> = </a:t>
            </a:r>
            <a:r>
              <a:rPr lang="cs-CZ" sz="1300" dirty="0" err="1"/>
              <a:t>reservation.id_patient</a:t>
            </a:r>
            <a:r>
              <a:rPr lang="cs-CZ" sz="1300" dirty="0"/>
              <a:t> </a:t>
            </a:r>
          </a:p>
          <a:p>
            <a:pPr marL="0" indent="0">
              <a:buNone/>
            </a:pPr>
            <a:r>
              <a:rPr lang="cs-CZ" sz="1300" dirty="0"/>
              <a:t>AND </a:t>
            </a:r>
            <a:r>
              <a:rPr lang="cs-CZ" sz="1300" dirty="0" err="1"/>
              <a:t>reservation.day</a:t>
            </a:r>
            <a:r>
              <a:rPr lang="cs-CZ" sz="1300" dirty="0"/>
              <a:t> = </a:t>
            </a:r>
            <a:r>
              <a:rPr lang="cs-CZ" sz="1300" dirty="0" err="1" smtClean="0"/>
              <a:t>date_format</a:t>
            </a:r>
            <a:r>
              <a:rPr lang="cs-CZ" sz="1300" dirty="0" smtClean="0"/>
              <a:t>(</a:t>
            </a:r>
            <a:r>
              <a:rPr lang="cs-CZ" sz="1300" dirty="0" err="1" smtClean="0"/>
              <a:t>now</a:t>
            </a:r>
            <a:r>
              <a:rPr lang="cs-CZ" sz="1300" dirty="0"/>
              <a:t>()+interval 1 </a:t>
            </a:r>
            <a:r>
              <a:rPr lang="cs-CZ" sz="1300" dirty="0" err="1"/>
              <a:t>day</a:t>
            </a:r>
            <a:r>
              <a:rPr lang="cs-CZ" sz="1300" dirty="0"/>
              <a:t>,'%d') </a:t>
            </a:r>
          </a:p>
          <a:p>
            <a:pPr marL="0" indent="0">
              <a:buNone/>
            </a:pPr>
            <a:r>
              <a:rPr lang="cs-CZ" sz="1300" dirty="0"/>
              <a:t>AND </a:t>
            </a:r>
            <a:r>
              <a:rPr lang="cs-CZ" sz="1300" dirty="0" err="1"/>
              <a:t>reservation.month</a:t>
            </a:r>
            <a:r>
              <a:rPr lang="cs-CZ" sz="1300" dirty="0"/>
              <a:t> = </a:t>
            </a:r>
            <a:r>
              <a:rPr lang="cs-CZ" sz="1300" dirty="0" err="1" smtClean="0"/>
              <a:t>date_format</a:t>
            </a:r>
            <a:r>
              <a:rPr lang="cs-CZ" sz="1300" dirty="0" smtClean="0"/>
              <a:t>(</a:t>
            </a:r>
            <a:r>
              <a:rPr lang="cs-CZ" sz="1300" dirty="0" err="1" smtClean="0"/>
              <a:t>now</a:t>
            </a:r>
            <a:r>
              <a:rPr lang="cs-CZ" sz="1300" dirty="0"/>
              <a:t>()+interval 1 </a:t>
            </a:r>
            <a:r>
              <a:rPr lang="cs-CZ" sz="1300" dirty="0" err="1"/>
              <a:t>day</a:t>
            </a:r>
            <a:r>
              <a:rPr lang="cs-CZ" sz="1300" dirty="0"/>
              <a:t>,'%m') </a:t>
            </a:r>
          </a:p>
          <a:p>
            <a:pPr marL="0" indent="0">
              <a:buNone/>
            </a:pPr>
            <a:r>
              <a:rPr lang="cs-CZ" sz="1300" dirty="0"/>
              <a:t>AND </a:t>
            </a:r>
            <a:r>
              <a:rPr lang="cs-CZ" sz="1300" dirty="0" err="1"/>
              <a:t>reservation.year</a:t>
            </a:r>
            <a:r>
              <a:rPr lang="cs-CZ" sz="1300" dirty="0"/>
              <a:t> = </a:t>
            </a:r>
            <a:r>
              <a:rPr lang="cs-CZ" sz="1300" dirty="0" err="1" smtClean="0"/>
              <a:t>date_format</a:t>
            </a:r>
            <a:r>
              <a:rPr lang="cs-CZ" sz="1300" dirty="0" smtClean="0"/>
              <a:t>(</a:t>
            </a:r>
            <a:r>
              <a:rPr lang="cs-CZ" sz="1300" dirty="0" err="1" smtClean="0"/>
              <a:t>now</a:t>
            </a:r>
            <a:r>
              <a:rPr lang="cs-CZ" sz="1300" dirty="0"/>
              <a:t>()+interval 1 </a:t>
            </a:r>
            <a:r>
              <a:rPr lang="cs-CZ" sz="1300" dirty="0" err="1"/>
              <a:t>day</a:t>
            </a:r>
            <a:r>
              <a:rPr lang="cs-CZ" sz="1300" dirty="0"/>
              <a:t>,'%Y') </a:t>
            </a:r>
          </a:p>
          <a:p>
            <a:pPr marL="0" indent="0">
              <a:buNone/>
            </a:pPr>
            <a:r>
              <a:rPr lang="cs-CZ" sz="1300" dirty="0"/>
              <a:t>INNER JOIN </a:t>
            </a:r>
            <a:r>
              <a:rPr lang="cs-CZ" sz="1300" dirty="0" err="1"/>
              <a:t>patient</a:t>
            </a:r>
            <a:r>
              <a:rPr lang="cs-CZ" sz="1300" dirty="0"/>
              <a:t> ON </a:t>
            </a:r>
            <a:r>
              <a:rPr lang="cs-CZ" sz="1300" dirty="0" err="1" smtClean="0"/>
              <a:t>user.patient_id</a:t>
            </a:r>
            <a:r>
              <a:rPr lang="cs-CZ" sz="1300" dirty="0" smtClean="0"/>
              <a:t> </a:t>
            </a:r>
            <a:r>
              <a:rPr lang="cs-CZ" sz="1300" dirty="0"/>
              <a:t>= patient.id </a:t>
            </a:r>
          </a:p>
          <a:p>
            <a:pPr marL="0" indent="0">
              <a:buNone/>
            </a:pPr>
            <a:r>
              <a:rPr lang="cs-CZ" sz="1300" dirty="0"/>
              <a:t>AND </a:t>
            </a:r>
            <a:r>
              <a:rPr lang="cs-CZ" sz="1300" dirty="0" err="1"/>
              <a:t>patient.age</a:t>
            </a:r>
            <a:r>
              <a:rPr lang="cs-CZ" sz="1300" dirty="0"/>
              <a:t> &lt;5 </a:t>
            </a:r>
          </a:p>
          <a:p>
            <a:pPr marL="0" indent="0">
              <a:buNone/>
            </a:pPr>
            <a:r>
              <a:rPr lang="cs-CZ" sz="1300" dirty="0"/>
              <a:t>INNER JOIN </a:t>
            </a:r>
            <a:r>
              <a:rPr lang="cs-CZ" sz="1300" dirty="0" err="1"/>
              <a:t>record</a:t>
            </a:r>
            <a:r>
              <a:rPr lang="cs-CZ" sz="1300" dirty="0"/>
              <a:t> ON </a:t>
            </a:r>
            <a:r>
              <a:rPr lang="cs-CZ" sz="1300" dirty="0" err="1"/>
              <a:t>patient.personal_id</a:t>
            </a:r>
            <a:r>
              <a:rPr lang="cs-CZ" sz="1300" dirty="0"/>
              <a:t> = </a:t>
            </a:r>
            <a:r>
              <a:rPr lang="cs-CZ" sz="1300" dirty="0" err="1"/>
              <a:t>record.patient_id</a:t>
            </a:r>
            <a:r>
              <a:rPr lang="cs-CZ" sz="1300" dirty="0"/>
              <a:t> AND </a:t>
            </a:r>
            <a:r>
              <a:rPr lang="cs-CZ" sz="1300" dirty="0" err="1"/>
              <a:t>record.text</a:t>
            </a:r>
            <a:r>
              <a:rPr lang="cs-CZ" sz="1300" dirty="0"/>
              <a:t> LIKE '%</a:t>
            </a:r>
            <a:r>
              <a:rPr lang="cs-CZ" sz="1300" dirty="0" err="1"/>
              <a:t>kasel</a:t>
            </a:r>
            <a:r>
              <a:rPr lang="cs-CZ" sz="1300" dirty="0"/>
              <a:t>%' </a:t>
            </a:r>
          </a:p>
          <a:p>
            <a:pPr marL="0" indent="0">
              <a:buNone/>
            </a:pPr>
            <a:r>
              <a:rPr lang="cs-CZ" sz="1300" dirty="0"/>
              <a:t>GROUP BY </a:t>
            </a:r>
            <a:r>
              <a:rPr lang="cs-CZ" sz="1300" dirty="0" err="1"/>
              <a:t>user_name</a:t>
            </a:r>
            <a:r>
              <a:rPr lang="cs-CZ" sz="1300" dirty="0"/>
              <a:t> </a:t>
            </a:r>
          </a:p>
          <a:p>
            <a:pPr marL="0" indent="0">
              <a:buNone/>
            </a:pPr>
            <a:r>
              <a:rPr lang="cs-CZ" sz="1300" dirty="0"/>
              <a:t> LIMIT 0 , 30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221088"/>
            <a:ext cx="5032518" cy="2564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Přímá spojnice 4"/>
          <p:cNvCxnSpPr/>
          <p:nvPr/>
        </p:nvCxnSpPr>
        <p:spPr>
          <a:xfrm>
            <a:off x="467544" y="1154266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73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Analýza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>
          <a:ln>
            <a:noFill/>
          </a:ln>
        </p:spPr>
        <p:txBody>
          <a:bodyPr>
            <a:normAutofit/>
          </a:bodyPr>
          <a:lstStyle/>
          <a:p>
            <a:r>
              <a:rPr lang="cs-CZ" dirty="0" smtClean="0">
                <a:latin typeface="Calibri" panose="020F0502020204030204" pitchFamily="34" charset="0"/>
              </a:rPr>
              <a:t>UML případy užití</a:t>
            </a:r>
          </a:p>
          <a:p>
            <a:r>
              <a:rPr lang="cs-CZ" dirty="0" smtClean="0">
                <a:latin typeface="Calibri" panose="020F0502020204030204" pitchFamily="34" charset="0"/>
              </a:rPr>
              <a:t>UML diagram tříd</a:t>
            </a:r>
          </a:p>
          <a:p>
            <a:r>
              <a:rPr lang="cs-CZ" dirty="0" smtClean="0">
                <a:latin typeface="Calibri" panose="020F0502020204030204" pitchFamily="34" charset="0"/>
              </a:rPr>
              <a:t>UML sekvenční diagramy</a:t>
            </a:r>
          </a:p>
          <a:p>
            <a:r>
              <a:rPr lang="cs-CZ" dirty="0" smtClean="0">
                <a:latin typeface="Calibri" panose="020F0502020204030204" pitchFamily="34" charset="0"/>
              </a:rPr>
              <a:t>Návrh databáze</a:t>
            </a:r>
            <a:endParaRPr lang="cs-CZ" dirty="0">
              <a:latin typeface="Calibri" panose="020F0502020204030204" pitchFamily="34" charset="0"/>
            </a:endParaRPr>
          </a:p>
        </p:txBody>
      </p:sp>
      <p:cxnSp>
        <p:nvCxnSpPr>
          <p:cNvPr id="5" name="Přímá spojnice 4"/>
          <p:cNvCxnSpPr/>
          <p:nvPr/>
        </p:nvCxnSpPr>
        <p:spPr>
          <a:xfrm>
            <a:off x="467544" y="1340768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90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>
          <a:xfrm>
            <a:off x="467544" y="1124744"/>
            <a:ext cx="7467600" cy="4873752"/>
          </a:xfrm>
        </p:spPr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rgbClr val="0070C0"/>
                </a:solidFill>
              </a:rPr>
              <a:t>Seznam oddělení </a:t>
            </a:r>
            <a:r>
              <a:rPr lang="cs-CZ" dirty="0" smtClean="0">
                <a:solidFill>
                  <a:srgbClr val="0070C0"/>
                </a:solidFill>
              </a:rPr>
              <a:t>seřazený sestupně, </a:t>
            </a:r>
            <a:r>
              <a:rPr lang="cs-CZ" dirty="0">
                <a:solidFill>
                  <a:srgbClr val="0070C0"/>
                </a:solidFill>
              </a:rPr>
              <a:t>podle toho kolik různých </a:t>
            </a:r>
            <a:r>
              <a:rPr lang="cs-CZ" dirty="0" smtClean="0">
                <a:solidFill>
                  <a:srgbClr val="0070C0"/>
                </a:solidFill>
              </a:rPr>
              <a:t>pacientů se tam rezervovalo</a:t>
            </a:r>
            <a:endParaRPr lang="cs-CZ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cs-CZ" sz="1200" dirty="0"/>
              <a:t>SELECT </a:t>
            </a:r>
            <a:r>
              <a:rPr lang="cs-CZ" sz="1200" dirty="0" err="1"/>
              <a:t>department_name</a:t>
            </a:r>
            <a:r>
              <a:rPr lang="cs-CZ" sz="1200" dirty="0"/>
              <a:t> </a:t>
            </a:r>
          </a:p>
          <a:p>
            <a:pPr marL="0" indent="0">
              <a:buNone/>
            </a:pPr>
            <a:r>
              <a:rPr lang="cs-CZ" sz="1200" dirty="0"/>
              <a:t>FROM department </a:t>
            </a:r>
          </a:p>
          <a:p>
            <a:pPr marL="0" indent="0">
              <a:buNone/>
            </a:pPr>
            <a:r>
              <a:rPr lang="cs-CZ" sz="1200" dirty="0"/>
              <a:t>INNER JOIN user ON </a:t>
            </a:r>
            <a:r>
              <a:rPr lang="cs-CZ" sz="1200" dirty="0" err="1"/>
              <a:t>department.department_id</a:t>
            </a:r>
            <a:r>
              <a:rPr lang="cs-CZ" sz="1200" dirty="0"/>
              <a:t> = </a:t>
            </a:r>
            <a:r>
              <a:rPr lang="cs-CZ" sz="1200" dirty="0" err="1"/>
              <a:t>user.user_department_id</a:t>
            </a:r>
            <a:r>
              <a:rPr lang="cs-CZ" sz="1200" dirty="0"/>
              <a:t> </a:t>
            </a:r>
          </a:p>
          <a:p>
            <a:pPr marL="0" indent="0">
              <a:buNone/>
            </a:pPr>
            <a:r>
              <a:rPr lang="cs-CZ" sz="1200" dirty="0"/>
              <a:t>INNER JOIN </a:t>
            </a:r>
            <a:r>
              <a:rPr lang="cs-CZ" sz="1200" dirty="0" err="1"/>
              <a:t>reservation</a:t>
            </a:r>
            <a:r>
              <a:rPr lang="cs-CZ" sz="1200" dirty="0"/>
              <a:t> ON </a:t>
            </a:r>
            <a:r>
              <a:rPr lang="cs-CZ" sz="1200" dirty="0" err="1"/>
              <a:t>user.user_id</a:t>
            </a:r>
            <a:r>
              <a:rPr lang="cs-CZ" sz="1200" dirty="0"/>
              <a:t> = </a:t>
            </a:r>
            <a:r>
              <a:rPr lang="cs-CZ" sz="1200" dirty="0" err="1"/>
              <a:t>reservation.id_doctor</a:t>
            </a:r>
            <a:r>
              <a:rPr lang="cs-CZ" sz="1200" dirty="0"/>
              <a:t> </a:t>
            </a:r>
          </a:p>
          <a:p>
            <a:pPr marL="0" indent="0">
              <a:buNone/>
            </a:pPr>
            <a:r>
              <a:rPr lang="cs-CZ" sz="1200" dirty="0"/>
              <a:t>GROUP BY </a:t>
            </a:r>
            <a:r>
              <a:rPr lang="cs-CZ" sz="1200" dirty="0" err="1"/>
              <a:t>department_name</a:t>
            </a:r>
            <a:r>
              <a:rPr lang="cs-CZ" sz="1200" dirty="0"/>
              <a:t> DESC </a:t>
            </a:r>
          </a:p>
          <a:p>
            <a:pPr marL="0" indent="0">
              <a:buNone/>
            </a:pPr>
            <a:r>
              <a:rPr lang="cs-CZ" sz="1200" dirty="0"/>
              <a:t>LIMIT 0 , </a:t>
            </a:r>
            <a:r>
              <a:rPr lang="cs-CZ" sz="1200" dirty="0" smtClean="0"/>
              <a:t>30</a:t>
            </a:r>
          </a:p>
          <a:p>
            <a:pPr marL="0" indent="0">
              <a:buNone/>
            </a:pPr>
            <a:endParaRPr lang="cs-CZ" sz="1200" dirty="0"/>
          </a:p>
        </p:txBody>
      </p:sp>
      <p:sp>
        <p:nvSpPr>
          <p:cNvPr id="4" name="Nadpis 1"/>
          <p:cNvSpPr>
            <a:spLocks noGrp="1"/>
          </p:cNvSpPr>
          <p:nvPr>
            <p:ph type="title"/>
          </p:nvPr>
        </p:nvSpPr>
        <p:spPr>
          <a:xfrm>
            <a:off x="467544" y="11266"/>
            <a:ext cx="7467600" cy="1143000"/>
          </a:xfrm>
        </p:spPr>
        <p:txBody>
          <a:bodyPr/>
          <a:lstStyle/>
          <a:p>
            <a:r>
              <a:rPr lang="cs-CZ" dirty="0"/>
              <a:t>Testování – SQL DOTAZY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789040"/>
            <a:ext cx="36576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Přímá spojnice 5"/>
          <p:cNvCxnSpPr/>
          <p:nvPr/>
        </p:nvCxnSpPr>
        <p:spPr>
          <a:xfrm>
            <a:off x="467544" y="1154266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40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Systém v akci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cs-CZ" dirty="0">
                <a:solidFill>
                  <a:srgbClr val="0070C0"/>
                </a:solidFill>
                <a:hlinkClick r:id="rId2"/>
              </a:rPr>
              <a:t>http://databaze.fbmi.cvut.cz/sustepav/class.viewer.php?form_id=1</a:t>
            </a:r>
            <a:endParaRPr lang="cs-CZ" dirty="0">
              <a:solidFill>
                <a:srgbClr val="0070C0"/>
              </a:solidFill>
            </a:endParaRPr>
          </a:p>
        </p:txBody>
      </p:sp>
      <p:cxnSp>
        <p:nvCxnSpPr>
          <p:cNvPr id="4" name="Přímá spojnice 3"/>
          <p:cNvCxnSpPr/>
          <p:nvPr/>
        </p:nvCxnSpPr>
        <p:spPr>
          <a:xfrm>
            <a:off x="467544" y="1340768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64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67544" y="-99392"/>
            <a:ext cx="7467600" cy="1143000"/>
          </a:xfrm>
        </p:spPr>
        <p:txBody>
          <a:bodyPr/>
          <a:lstStyle/>
          <a:p>
            <a:r>
              <a:rPr lang="cs-CZ" dirty="0" smtClean="0"/>
              <a:t>Děkujeme za pozornost</a:t>
            </a:r>
            <a:endParaRPr lang="cs-CZ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77" y="1131833"/>
            <a:ext cx="6498166" cy="487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Přímá spojnice 4"/>
          <p:cNvCxnSpPr/>
          <p:nvPr/>
        </p:nvCxnSpPr>
        <p:spPr>
          <a:xfrm>
            <a:off x="395536" y="980728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ovéPole 3"/>
          <p:cNvSpPr txBox="1"/>
          <p:nvPr/>
        </p:nvSpPr>
        <p:spPr>
          <a:xfrm>
            <a:off x="3635896" y="6005458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Tým 3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598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latin typeface="Calibri" panose="020F0502020204030204" pitchFamily="34" charset="0"/>
              </a:rPr>
              <a:t>UML </a:t>
            </a:r>
            <a:r>
              <a:rPr lang="cs-CZ" dirty="0">
                <a:latin typeface="Calibri" panose="020F0502020204030204" pitchFamily="34" charset="0"/>
              </a:rPr>
              <a:t>případy užití</a:t>
            </a:r>
            <a:br>
              <a:rPr lang="cs-CZ" dirty="0">
                <a:latin typeface="Calibri" panose="020F0502020204030204" pitchFamily="34" charset="0"/>
              </a:rPr>
            </a:br>
            <a:r>
              <a:rPr lang="cs-CZ" dirty="0" smtClean="0">
                <a:latin typeface="Calibri" panose="020F0502020204030204" pitchFamily="34" charset="0"/>
              </a:rPr>
              <a:t>I. Pacient</a:t>
            </a:r>
            <a:endParaRPr lang="cs-CZ" dirty="0"/>
          </a:p>
        </p:txBody>
      </p:sp>
      <p:pic>
        <p:nvPicPr>
          <p:cNvPr id="4" name="Zástupný symbol pro obsah 3" descr="https://fbcdn-sphotos-h-a.akamaihd.net/hphotos-ak-xpf1/v/t34.0-12/10863539_497404647065301_1206100542_n.jpg?oh=d187297dfc2c4becbbd070877f257a71&amp;oe=54903E19&amp;__gda__=1418767241_ac0aa50563251e81c862fd9a0734a98a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7353300" cy="413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Přímá spojnice 4"/>
          <p:cNvCxnSpPr/>
          <p:nvPr/>
        </p:nvCxnSpPr>
        <p:spPr>
          <a:xfrm>
            <a:off x="467544" y="90872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491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>
                <a:latin typeface="Calibri" panose="020F0502020204030204" pitchFamily="34" charset="0"/>
              </a:rPr>
              <a:t>UML </a:t>
            </a:r>
            <a:r>
              <a:rPr lang="cs-CZ" dirty="0">
                <a:latin typeface="Calibri" panose="020F0502020204030204" pitchFamily="34" charset="0"/>
              </a:rPr>
              <a:t>případy užití</a:t>
            </a:r>
            <a:br>
              <a:rPr lang="cs-CZ" dirty="0">
                <a:latin typeface="Calibri" panose="020F0502020204030204" pitchFamily="34" charset="0"/>
              </a:rPr>
            </a:br>
            <a:r>
              <a:rPr lang="cs-CZ" dirty="0" smtClean="0">
                <a:latin typeface="Calibri" panose="020F0502020204030204" pitchFamily="34" charset="0"/>
              </a:rPr>
              <a:t>II. Správce	</a:t>
            </a:r>
            <a:endParaRPr lang="cs-CZ" dirty="0"/>
          </a:p>
        </p:txBody>
      </p:sp>
      <p:pic>
        <p:nvPicPr>
          <p:cNvPr id="5" name="Zástupný symbol pro obsah 4" descr="https://fbcdn-sphotos-h-a.akamaihd.net/hphotos-ak-xpa1/v/t34.0-12/10822452_497404683731964_371288491_n.jpg?oh=d389bd01c6dbc5a135f81fd398203210&amp;oe=549046C3&amp;__gda__=1418768796_b10fd3b48772199cbc8eaafd2001b21a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72816"/>
            <a:ext cx="6984776" cy="43924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Přímá spojnice 5"/>
          <p:cNvCxnSpPr/>
          <p:nvPr/>
        </p:nvCxnSpPr>
        <p:spPr>
          <a:xfrm>
            <a:off x="467544" y="90872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25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UML případy užití</a:t>
            </a:r>
            <a:br>
              <a:rPr lang="cs-CZ" dirty="0">
                <a:latin typeface="Calibri" panose="020F0502020204030204" pitchFamily="34" charset="0"/>
              </a:rPr>
            </a:br>
            <a:r>
              <a:rPr lang="cs-CZ" dirty="0" smtClean="0">
                <a:latin typeface="Calibri" panose="020F0502020204030204" pitchFamily="34" charset="0"/>
              </a:rPr>
              <a:t>III. Lékař</a:t>
            </a:r>
            <a:endParaRPr lang="cs-CZ" dirty="0"/>
          </a:p>
        </p:txBody>
      </p:sp>
      <p:pic>
        <p:nvPicPr>
          <p:cNvPr id="4" name="Zástupný symbol pro obsah 3" descr="https://fbcdn-sphotos-h-a.akamaihd.net/hphotos-ak-xpa1/v/t34.0-12/10863721_497404713731961_577750546_n.jpg?oh=9675fb982284e03d5f0772d4fd997f6b&amp;oe=54907C2C&amp;__gda__=1418770547_6ba929feefb2d2d6384fd192c91e86de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704856" cy="47444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Přímá spojnice 4"/>
          <p:cNvCxnSpPr/>
          <p:nvPr/>
        </p:nvCxnSpPr>
        <p:spPr>
          <a:xfrm>
            <a:off x="467544" y="90872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01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UML diagram tříd</a:t>
            </a:r>
            <a:br>
              <a:rPr lang="cs-CZ" dirty="0">
                <a:latin typeface="Calibri" panose="020F0502020204030204" pitchFamily="34" charset="0"/>
              </a:rPr>
            </a:br>
            <a:endParaRPr lang="cs-CZ" dirty="0"/>
          </a:p>
        </p:txBody>
      </p:sp>
      <p:cxnSp>
        <p:nvCxnSpPr>
          <p:cNvPr id="5" name="Přímá spojnice 4"/>
          <p:cNvCxnSpPr/>
          <p:nvPr/>
        </p:nvCxnSpPr>
        <p:spPr>
          <a:xfrm>
            <a:off x="467544" y="90872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Obrázek 5" descr="https://fbcdn-sphotos-h-a.akamaihd.net/hphotos-ak-xpf1/v/t35.0-12/10379779_497983990340700_2159791398287924876_o.jpg?oh=c48ed779355ded30d7cfe651a44075e2&amp;oe=54910272&amp;__gda__=1418837645_f4f6c3994af56820500236ae86fc062c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37514"/>
            <a:ext cx="8280920" cy="4032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564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UML sekvenční </a:t>
            </a:r>
            <a:r>
              <a:rPr lang="cs-CZ" dirty="0" smtClean="0">
                <a:latin typeface="Calibri" panose="020F0502020204030204" pitchFamily="34" charset="0"/>
              </a:rPr>
              <a:t>diagramy</a:t>
            </a:r>
            <a:r>
              <a:rPr lang="cs-CZ" dirty="0">
                <a:latin typeface="Calibri" panose="020F0502020204030204" pitchFamily="34" charset="0"/>
              </a:rPr>
              <a:t/>
            </a:r>
            <a:br>
              <a:rPr lang="cs-CZ" dirty="0">
                <a:latin typeface="Calibri" panose="020F0502020204030204" pitchFamily="34" charset="0"/>
              </a:rPr>
            </a:br>
            <a:r>
              <a:rPr lang="cs-CZ" dirty="0" smtClean="0">
                <a:latin typeface="Calibri" panose="020F0502020204030204" pitchFamily="34" charset="0"/>
              </a:rPr>
              <a:t>I. odeslat email</a:t>
            </a:r>
            <a:endParaRPr lang="cs-CZ" dirty="0"/>
          </a:p>
        </p:txBody>
      </p:sp>
      <p:pic>
        <p:nvPicPr>
          <p:cNvPr id="4" name="Zástupný symbol pro obsah 3" descr="C:\Users\Pavel\Desktop\Modul_3\odeslat_email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97721"/>
            <a:ext cx="7467600" cy="30785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Přímá spojnice 4"/>
          <p:cNvCxnSpPr/>
          <p:nvPr/>
        </p:nvCxnSpPr>
        <p:spPr>
          <a:xfrm>
            <a:off x="467544" y="90872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8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UML sekvenční diagramy</a:t>
            </a:r>
            <a:br>
              <a:rPr lang="cs-CZ" dirty="0">
                <a:latin typeface="Calibri" panose="020F0502020204030204" pitchFamily="34" charset="0"/>
              </a:rPr>
            </a:br>
            <a:r>
              <a:rPr lang="cs-CZ" dirty="0" smtClean="0">
                <a:latin typeface="Calibri" panose="020F0502020204030204" pitchFamily="34" charset="0"/>
              </a:rPr>
              <a:t>II. Zobraz rezervace</a:t>
            </a:r>
            <a:endParaRPr lang="cs-CZ" dirty="0"/>
          </a:p>
        </p:txBody>
      </p:sp>
      <p:pic>
        <p:nvPicPr>
          <p:cNvPr id="4" name="Zástupný symbol pro obsah 3" descr="C:\Users\Pavel\Desktop\Modul_3\Zobraz rezervace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15182"/>
            <a:ext cx="7467600" cy="2843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Přímá spojnice 4"/>
          <p:cNvCxnSpPr/>
          <p:nvPr/>
        </p:nvCxnSpPr>
        <p:spPr>
          <a:xfrm>
            <a:off x="467544" y="90872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41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>
                <a:latin typeface="Calibri" panose="020F0502020204030204" pitchFamily="34" charset="0"/>
              </a:rPr>
              <a:t>UML sekvenční diagramy</a:t>
            </a:r>
            <a:br>
              <a:rPr lang="cs-CZ" dirty="0">
                <a:latin typeface="Calibri" panose="020F0502020204030204" pitchFamily="34" charset="0"/>
              </a:rPr>
            </a:br>
            <a:r>
              <a:rPr lang="cs-CZ" dirty="0" smtClean="0">
                <a:latin typeface="Calibri" panose="020F0502020204030204" pitchFamily="34" charset="0"/>
              </a:rPr>
              <a:t>III. Zrušení rezervace</a:t>
            </a:r>
            <a:endParaRPr lang="cs-CZ" dirty="0"/>
          </a:p>
        </p:txBody>
      </p:sp>
      <p:pic>
        <p:nvPicPr>
          <p:cNvPr id="4" name="Zástupný symbol pro obsah 3" descr="C:\Users\Pavel\Desktop\Modul_3\Zrušení rezervace.PNG"/>
          <p:cNvPicPr>
            <a:picLocks noGrp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12503"/>
            <a:ext cx="7467600" cy="34490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" name="Přímá spojnice 4"/>
          <p:cNvCxnSpPr/>
          <p:nvPr/>
        </p:nvCxnSpPr>
        <p:spPr>
          <a:xfrm>
            <a:off x="467544" y="908720"/>
            <a:ext cx="746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43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kýř">
  <a:themeElements>
    <a:clrScheme name="Došky">
      <a:dk1>
        <a:sysClr val="windowText" lastClr="000000"/>
      </a:dk1>
      <a:lt1>
        <a:sysClr val="window" lastClr="FFFFFF"/>
      </a:lt1>
      <a:dk2>
        <a:srgbClr val="1D3641"/>
      </a:dk2>
      <a:lt2>
        <a:srgbClr val="DFE6D0"/>
      </a:lt2>
      <a:accent1>
        <a:srgbClr val="759AA5"/>
      </a:accent1>
      <a:accent2>
        <a:srgbClr val="CFC60D"/>
      </a:accent2>
      <a:accent3>
        <a:srgbClr val="99987F"/>
      </a:accent3>
      <a:accent4>
        <a:srgbClr val="90AC97"/>
      </a:accent4>
      <a:accent5>
        <a:srgbClr val="FFAD1C"/>
      </a:accent5>
      <a:accent6>
        <a:srgbClr val="B9AB6F"/>
      </a:accent6>
      <a:hlink>
        <a:srgbClr val="66AACD"/>
      </a:hlink>
      <a:folHlink>
        <a:srgbClr val="809DB3"/>
      </a:folHlink>
    </a:clrScheme>
    <a:fontScheme name="Arkýř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rkýř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234</TotalTime>
  <Words>341</Words>
  <Application>Microsoft Office PowerPoint</Application>
  <PresentationFormat>Předvádění na obrazovce (4:3)</PresentationFormat>
  <Paragraphs>88</Paragraphs>
  <Slides>22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22</vt:i4>
      </vt:variant>
    </vt:vector>
  </HeadingPairs>
  <TitlesOfParts>
    <vt:vector size="23" baseType="lpstr">
      <vt:lpstr>Arkýř</vt:lpstr>
      <vt:lpstr>Modul 3 – Tvorba rezervace</vt:lpstr>
      <vt:lpstr>Analýza</vt:lpstr>
      <vt:lpstr>UML případy užití I. Pacient</vt:lpstr>
      <vt:lpstr>UML případy užití II. Správce </vt:lpstr>
      <vt:lpstr>UML případy užití III. Lékař</vt:lpstr>
      <vt:lpstr>UML diagram tříd </vt:lpstr>
      <vt:lpstr>UML sekvenční diagramy I. odeslat email</vt:lpstr>
      <vt:lpstr>UML sekvenční diagramy II. Zobraz rezervace</vt:lpstr>
      <vt:lpstr>UML sekvenční diagramy III. Zrušení rezervace</vt:lpstr>
      <vt:lpstr>UML sekvenční diagramy IV. Zobraz kalendář  a vytvořit rezervaci</vt:lpstr>
      <vt:lpstr>Návrh databáze </vt:lpstr>
      <vt:lpstr>Implementace</vt:lpstr>
      <vt:lpstr>Implementace</vt:lpstr>
      <vt:lpstr>Implementace</vt:lpstr>
      <vt:lpstr>Implementace</vt:lpstr>
      <vt:lpstr>Testování</vt:lpstr>
      <vt:lpstr>Testování – SQL DOTAZY</vt:lpstr>
      <vt:lpstr>Prezentace aplikace PowerPoint</vt:lpstr>
      <vt:lpstr>Testování – SQL DOTAZY</vt:lpstr>
      <vt:lpstr>Testování – SQL DOTAZY</vt:lpstr>
      <vt:lpstr>Systém v akci</vt:lpstr>
      <vt:lpstr>Děkujeme za pozornost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Pavel Šustek</dc:creator>
  <cp:lastModifiedBy>Pavel Šustek</cp:lastModifiedBy>
  <cp:revision>19</cp:revision>
  <dcterms:created xsi:type="dcterms:W3CDTF">2014-12-15T12:24:28Z</dcterms:created>
  <dcterms:modified xsi:type="dcterms:W3CDTF">2014-12-15T19:06:23Z</dcterms:modified>
</cp:coreProperties>
</file>